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1" r:id="rId2"/>
    <p:sldId id="283" r:id="rId3"/>
    <p:sldId id="284" r:id="rId4"/>
    <p:sldId id="286" r:id="rId5"/>
    <p:sldId id="288" r:id="rId6"/>
    <p:sldId id="285" r:id="rId7"/>
    <p:sldId id="287" r:id="rId8"/>
    <p:sldId id="289" r:id="rId9"/>
    <p:sldId id="290" r:id="rId10"/>
    <p:sldId id="293" r:id="rId11"/>
    <p:sldId id="291" r:id="rId12"/>
    <p:sldId id="294" r:id="rId13"/>
    <p:sldId id="295" r:id="rId14"/>
    <p:sldId id="296" r:id="rId15"/>
    <p:sldId id="297" r:id="rId16"/>
    <p:sldId id="264" r:id="rId17"/>
    <p:sldId id="282" r:id="rId18"/>
    <p:sldId id="262" r:id="rId19"/>
    <p:sldId id="298" r:id="rId20"/>
    <p:sldId id="307" r:id="rId21"/>
    <p:sldId id="263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8" r:id="rId30"/>
    <p:sldId id="309" r:id="rId31"/>
    <p:sldId id="315" r:id="rId32"/>
    <p:sldId id="316" r:id="rId33"/>
    <p:sldId id="314" r:id="rId34"/>
    <p:sldId id="258" r:id="rId35"/>
    <p:sldId id="317" r:id="rId36"/>
    <p:sldId id="319" r:id="rId37"/>
    <p:sldId id="320" r:id="rId38"/>
    <p:sldId id="318" r:id="rId39"/>
    <p:sldId id="322" r:id="rId40"/>
    <p:sldId id="323" r:id="rId41"/>
    <p:sldId id="324" r:id="rId42"/>
    <p:sldId id="325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720" autoAdjust="0"/>
    <p:restoredTop sz="94660"/>
  </p:normalViewPr>
  <p:slideViewPr>
    <p:cSldViewPr snapToGrid="0">
      <p:cViewPr>
        <p:scale>
          <a:sx n="66" d="100"/>
          <a:sy n="66" d="100"/>
        </p:scale>
        <p:origin x="4" y="1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AEC2-F8CD-4126-8981-5F22BB29A6F9}" type="datetimeFigureOut">
              <a:rPr lang="ko-KR" altLang="en-US" smtClean="0"/>
              <a:t>2023-11-02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69764-BBC8-4362-AC7D-99A6681A83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633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AEC2-F8CD-4126-8981-5F22BB29A6F9}" type="datetimeFigureOut">
              <a:rPr lang="ko-KR" altLang="en-US" smtClean="0"/>
              <a:t>2023-11-02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69764-BBC8-4362-AC7D-99A6681A83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18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AEC2-F8CD-4126-8981-5F22BB29A6F9}" type="datetimeFigureOut">
              <a:rPr lang="ko-KR" altLang="en-US" smtClean="0"/>
              <a:t>2023-11-02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69764-BBC8-4362-AC7D-99A6681A83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463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AEC2-F8CD-4126-8981-5F22BB29A6F9}" type="datetimeFigureOut">
              <a:rPr lang="ko-KR" altLang="en-US" smtClean="0"/>
              <a:t>2023-11-02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69764-BBC8-4362-AC7D-99A6681A83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182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AEC2-F8CD-4126-8981-5F22BB29A6F9}" type="datetimeFigureOut">
              <a:rPr lang="ko-KR" altLang="en-US" smtClean="0"/>
              <a:t>2023-11-02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69764-BBC8-4362-AC7D-99A6681A83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576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AEC2-F8CD-4126-8981-5F22BB29A6F9}" type="datetimeFigureOut">
              <a:rPr lang="ko-KR" altLang="en-US" smtClean="0"/>
              <a:t>2023-11-02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69764-BBC8-4362-AC7D-99A6681A83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269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AEC2-F8CD-4126-8981-5F22BB29A6F9}" type="datetimeFigureOut">
              <a:rPr lang="ko-KR" altLang="en-US" smtClean="0"/>
              <a:t>2023-11-02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69764-BBC8-4362-AC7D-99A6681A83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580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AEC2-F8CD-4126-8981-5F22BB29A6F9}" type="datetimeFigureOut">
              <a:rPr lang="ko-KR" altLang="en-US" smtClean="0"/>
              <a:t>2023-11-02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69764-BBC8-4362-AC7D-99A6681A83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156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AEC2-F8CD-4126-8981-5F22BB29A6F9}" type="datetimeFigureOut">
              <a:rPr lang="ko-KR" altLang="en-US" smtClean="0"/>
              <a:t>2023-11-02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69764-BBC8-4362-AC7D-99A6681A83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759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AEC2-F8CD-4126-8981-5F22BB29A6F9}" type="datetimeFigureOut">
              <a:rPr lang="ko-KR" altLang="en-US" smtClean="0"/>
              <a:t>2023-11-02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69764-BBC8-4362-AC7D-99A6681A83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460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AEC2-F8CD-4126-8981-5F22BB29A6F9}" type="datetimeFigureOut">
              <a:rPr lang="ko-KR" altLang="en-US" smtClean="0"/>
              <a:t>2023-11-02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69764-BBC8-4362-AC7D-99A6681A83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04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7AEC2-F8CD-4126-8981-5F22BB29A6F9}" type="datetimeFigureOut">
              <a:rPr lang="ko-KR" altLang="en-US" smtClean="0"/>
              <a:t>2023-11-02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69764-BBC8-4362-AC7D-99A6681A83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238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5D69DE-7EA5-4DAB-8316-09FEEFA8E103}"/>
              </a:ext>
            </a:extLst>
          </p:cNvPr>
          <p:cNvSpPr txBox="1"/>
          <p:nvPr/>
        </p:nvSpPr>
        <p:spPr>
          <a:xfrm>
            <a:off x="243231" y="1620151"/>
            <a:ext cx="852952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/>
              <a:t>항만구조물</a:t>
            </a:r>
            <a:endParaRPr lang="en-US" altLang="ko-KR" sz="6000" b="1" dirty="0"/>
          </a:p>
          <a:p>
            <a:pPr algn="ctr"/>
            <a:r>
              <a:rPr lang="ko-KR" altLang="en-US" sz="6000" b="1" dirty="0"/>
              <a:t>이상치 탐지 알고리즘</a:t>
            </a:r>
            <a:endParaRPr lang="en-US" altLang="ko-KR" sz="6000" b="1" dirty="0"/>
          </a:p>
          <a:p>
            <a:pPr algn="ctr"/>
            <a:r>
              <a:rPr lang="en-US" altLang="ko-KR" sz="4000" b="1" dirty="0"/>
              <a:t>- </a:t>
            </a:r>
            <a:r>
              <a:rPr lang="ko-KR" altLang="en-US" sz="4000" b="1" dirty="0"/>
              <a:t>결과 정리 </a:t>
            </a:r>
            <a:r>
              <a:rPr lang="en-US" altLang="ko-KR" sz="4000" b="1" dirty="0"/>
              <a:t>-</a:t>
            </a:r>
            <a:endParaRPr lang="ko-KR" altLang="en-US" sz="6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7B821F-097C-4561-B986-BD2CE12B96F6}"/>
              </a:ext>
            </a:extLst>
          </p:cNvPr>
          <p:cNvSpPr txBox="1"/>
          <p:nvPr/>
        </p:nvSpPr>
        <p:spPr>
          <a:xfrm>
            <a:off x="2259574" y="4564518"/>
            <a:ext cx="462485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/>
              <a:t>Seung-Seop Jin</a:t>
            </a:r>
            <a:endParaRPr lang="en-US" altLang="ko-KR" sz="2000" b="1" dirty="0"/>
          </a:p>
          <a:p>
            <a:pPr algn="ctr"/>
            <a:r>
              <a:rPr lang="en-US" altLang="ko-KR" sz="2000" b="1" dirty="0"/>
              <a:t>Depart. Civil. &amp; Env. Eng.</a:t>
            </a:r>
          </a:p>
          <a:p>
            <a:pPr algn="ctr"/>
            <a:r>
              <a:rPr lang="en-US" altLang="ko-KR" sz="2000" b="1" dirty="0"/>
              <a:t>Sejong University</a:t>
            </a:r>
            <a:endParaRPr lang="ko-KR" alt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364704-842A-44E9-809E-99EAC7F9F2D7}"/>
              </a:ext>
            </a:extLst>
          </p:cNvPr>
          <p:cNvSpPr txBox="1"/>
          <p:nvPr/>
        </p:nvSpPr>
        <p:spPr>
          <a:xfrm>
            <a:off x="141162" y="86868"/>
            <a:ext cx="19579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/>
              <a:t>KICT </a:t>
            </a:r>
            <a:r>
              <a:rPr lang="ko-KR" altLang="en-US" sz="2200" b="1" dirty="0"/>
              <a:t>서면자문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AC3BB5-3345-46B6-95D4-6E55E19D5990}"/>
              </a:ext>
            </a:extLst>
          </p:cNvPr>
          <p:cNvSpPr/>
          <p:nvPr/>
        </p:nvSpPr>
        <p:spPr>
          <a:xfrm>
            <a:off x="7584187" y="86868"/>
            <a:ext cx="147668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/>
              <a:t>2023.10.13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212339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24" y="59800"/>
            <a:ext cx="5161550" cy="332633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733040" y="3409092"/>
            <a:ext cx="62500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/>
              <a:t>Ref.)</a:t>
            </a:r>
            <a:r>
              <a:rPr lang="ko-KR" altLang="en-US" sz="1200" dirty="0"/>
              <a:t> 과업지시서 “케이슨 안벽 거동 분석 모니터링 시스템 해체 및 철거”, 2023. 06. (김성태)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350" y="1336584"/>
            <a:ext cx="3240632" cy="20088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81629" y="982719"/>
            <a:ext cx="114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경사계</a:t>
            </a:r>
            <a:r>
              <a:rPr lang="en-US" altLang="ko-KR" b="1" dirty="0"/>
              <a:t>??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692728" y="2693635"/>
            <a:ext cx="114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err="1"/>
              <a:t>변위계</a:t>
            </a:r>
            <a:r>
              <a:rPr lang="en-US" altLang="ko-KR" b="1" dirty="0"/>
              <a:t>??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092952" y="889000"/>
            <a:ext cx="175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측면에 </a:t>
            </a:r>
            <a:r>
              <a:rPr lang="en-US" altLang="ko-KR" b="1" dirty="0"/>
              <a:t>2</a:t>
            </a:r>
            <a:r>
              <a:rPr lang="ko-KR" altLang="en-US" b="1" dirty="0" err="1"/>
              <a:t>번함체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13262"/>
            <a:ext cx="9144000" cy="212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163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EFF4B97-71FB-4F6E-BB12-CBC3BBD83470}"/>
              </a:ext>
            </a:extLst>
          </p:cNvPr>
          <p:cNvSpPr txBox="1"/>
          <p:nvPr/>
        </p:nvSpPr>
        <p:spPr>
          <a:xfrm>
            <a:off x="216054" y="265112"/>
            <a:ext cx="8055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Source Code: </a:t>
            </a:r>
            <a:r>
              <a:rPr lang="en-US" altLang="ko-KR" sz="2400" b="1" dirty="0">
                <a:solidFill>
                  <a:schemeClr val="accent1"/>
                </a:solidFill>
              </a:rPr>
              <a:t>Step1_Expoloratory_Data_Analysis.ipynb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083BF2-84C2-46E7-8DD3-71B2E90CE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93722"/>
            <a:ext cx="7557025" cy="50760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01DE13-6F24-4249-B024-517A82F5D1F5}"/>
              </a:ext>
            </a:extLst>
          </p:cNvPr>
          <p:cNvSpPr txBox="1"/>
          <p:nvPr/>
        </p:nvSpPr>
        <p:spPr>
          <a:xfrm>
            <a:off x="3224187" y="2566359"/>
            <a:ext cx="5539670" cy="382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자세한 코드 설명은 해당 파일 내 주석으로</a:t>
            </a:r>
            <a:r>
              <a:rPr lang="en-US" altLang="ko-KR" b="1" dirty="0"/>
              <a:t> </a:t>
            </a:r>
            <a:r>
              <a:rPr lang="ko-KR" altLang="en-US" b="1" dirty="0"/>
              <a:t>표시</a:t>
            </a:r>
          </a:p>
        </p:txBody>
      </p:sp>
    </p:spTree>
    <p:extLst>
      <p:ext uri="{BB962C8B-B14F-4D97-AF65-F5344CB8AC3E}">
        <p14:creationId xmlns:p14="http://schemas.microsoft.com/office/powerpoint/2010/main" val="2045726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7FBF303D-FFFE-49B7-A14F-B59C95CA11B3}"/>
              </a:ext>
            </a:extLst>
          </p:cNvPr>
          <p:cNvGrpSpPr/>
          <p:nvPr/>
        </p:nvGrpSpPr>
        <p:grpSpPr>
          <a:xfrm>
            <a:off x="1449262" y="726777"/>
            <a:ext cx="6245475" cy="5942505"/>
            <a:chOff x="0" y="-3518180"/>
            <a:chExt cx="9144000" cy="1052750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3708C82-ECCE-4A1B-B559-80D1CB5A1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3518180"/>
              <a:ext cx="9144000" cy="351818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FB4B572-DCA4-4A3A-84D9-51FAB3025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144000" cy="344031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D4D4DA1-EFD1-474A-93B8-A856E25B7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518180"/>
              <a:ext cx="9144000" cy="3491149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A0D7660-DEF1-4E67-A2F1-67C1975A2A6D}"/>
              </a:ext>
            </a:extLst>
          </p:cNvPr>
          <p:cNvSpPr txBox="1"/>
          <p:nvPr/>
        </p:nvSpPr>
        <p:spPr>
          <a:xfrm>
            <a:off x="216054" y="265112"/>
            <a:ext cx="8055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</a:rPr>
              <a:t>Line plot for Label &amp; CG1 &amp; CG2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898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8719CD7-9417-4CA9-A9B2-936C69871125}"/>
              </a:ext>
            </a:extLst>
          </p:cNvPr>
          <p:cNvGrpSpPr/>
          <p:nvPr/>
        </p:nvGrpSpPr>
        <p:grpSpPr>
          <a:xfrm>
            <a:off x="1449263" y="728668"/>
            <a:ext cx="6245475" cy="5864220"/>
            <a:chOff x="0" y="-2476780"/>
            <a:chExt cx="9144000" cy="1038882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3708C82-ECCE-4A1B-B559-80D1CB5A1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2476780"/>
              <a:ext cx="9144000" cy="351818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24BADE4-83D4-4F6A-8B6C-8B31807D0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041400"/>
              <a:ext cx="9144000" cy="343032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945904C-6D01-4F26-A7DB-8AF555A29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4471728"/>
              <a:ext cx="9144000" cy="344031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ACB1A06-353E-4B0D-A6F4-0D7D5D0258E4}"/>
              </a:ext>
            </a:extLst>
          </p:cNvPr>
          <p:cNvSpPr txBox="1"/>
          <p:nvPr/>
        </p:nvSpPr>
        <p:spPr>
          <a:xfrm>
            <a:off x="216054" y="265112"/>
            <a:ext cx="8055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</a:rPr>
              <a:t>Line plot for Label &amp; TT1 &amp; TT2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859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E1FC532-E792-4FEC-BFD9-6D3A3A69F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143" y="852742"/>
            <a:ext cx="5853715" cy="51525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32FDB7-4A7F-4FD9-A057-3885F7B279B8}"/>
              </a:ext>
            </a:extLst>
          </p:cNvPr>
          <p:cNvSpPr txBox="1"/>
          <p:nvPr/>
        </p:nvSpPr>
        <p:spPr>
          <a:xfrm>
            <a:off x="216054" y="265112"/>
            <a:ext cx="8055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</a:rPr>
              <a:t>Scatter plot for CG1 &amp; CG2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562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31FB077-B182-4533-A698-3CEF6C725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142" y="852742"/>
            <a:ext cx="5853715" cy="51525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D43F83-118C-4ABB-89A9-1435F51006C6}"/>
              </a:ext>
            </a:extLst>
          </p:cNvPr>
          <p:cNvSpPr txBox="1"/>
          <p:nvPr/>
        </p:nvSpPr>
        <p:spPr>
          <a:xfrm>
            <a:off x="216054" y="265112"/>
            <a:ext cx="8055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</a:rPr>
              <a:t>Scatter plot for TT1 &amp; TT2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447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70EDD6F-4493-4324-A23E-36220ABFFC3E}"/>
              </a:ext>
            </a:extLst>
          </p:cNvPr>
          <p:cNvSpPr/>
          <p:nvPr/>
        </p:nvSpPr>
        <p:spPr>
          <a:xfrm>
            <a:off x="-18714" y="2411920"/>
            <a:ext cx="9181428" cy="2034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dirty="0">
                <a:solidFill>
                  <a:schemeClr val="tx1"/>
                </a:solidFill>
              </a:rPr>
              <a:t>Part</a:t>
            </a:r>
            <a:r>
              <a:rPr lang="ko-KR" altLang="en-US" sz="4800" b="1" dirty="0">
                <a:solidFill>
                  <a:schemeClr val="tx1"/>
                </a:solidFill>
              </a:rPr>
              <a:t> </a:t>
            </a:r>
            <a:r>
              <a:rPr lang="en-US" altLang="ko-KR" sz="4800" b="1" dirty="0">
                <a:solidFill>
                  <a:schemeClr val="tx1"/>
                </a:solidFill>
              </a:rPr>
              <a:t>1.</a:t>
            </a:r>
            <a:r>
              <a:rPr lang="ko-KR" altLang="en-US" sz="4800" b="1" dirty="0">
                <a:solidFill>
                  <a:schemeClr val="tx1"/>
                </a:solidFill>
              </a:rPr>
              <a:t> </a:t>
            </a:r>
            <a:r>
              <a:rPr lang="en-US" altLang="ko-KR" sz="4800" b="1" dirty="0">
                <a:solidFill>
                  <a:schemeClr val="tx1"/>
                </a:solidFill>
              </a:rPr>
              <a:t>Anomaly detection using recursive GMM: Univariate</a:t>
            </a:r>
            <a:endParaRPr lang="ko-KR" alt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747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33B410E-A2FC-4765-8472-D5D06F59B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1118956"/>
            <a:ext cx="7557025" cy="46533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2398D6-526D-49A8-B7CB-B0ED58147F61}"/>
              </a:ext>
            </a:extLst>
          </p:cNvPr>
          <p:cNvSpPr txBox="1"/>
          <p:nvPr/>
        </p:nvSpPr>
        <p:spPr>
          <a:xfrm>
            <a:off x="3224187" y="2921959"/>
            <a:ext cx="5539670" cy="382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자세한 코드 설명은 해당 파일 내 주석으로</a:t>
            </a:r>
            <a:r>
              <a:rPr lang="en-US" altLang="ko-KR" b="1" dirty="0"/>
              <a:t> </a:t>
            </a:r>
            <a:r>
              <a:rPr lang="ko-KR" altLang="en-US" b="1" dirty="0"/>
              <a:t>표시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D87745-EEE2-4FE1-B682-FD12D859DB52}"/>
              </a:ext>
            </a:extLst>
          </p:cNvPr>
          <p:cNvSpPr txBox="1"/>
          <p:nvPr/>
        </p:nvSpPr>
        <p:spPr>
          <a:xfrm>
            <a:off x="216054" y="265112"/>
            <a:ext cx="8055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Source Code: </a:t>
            </a:r>
            <a:r>
              <a:rPr lang="en-US" altLang="ko-KR" sz="2400" b="1" dirty="0">
                <a:solidFill>
                  <a:schemeClr val="accent1"/>
                </a:solidFill>
              </a:rPr>
              <a:t>Step2_Anomaly_detection_using_GMM.ipynb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658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14EB49-20B1-4837-B578-880F42EF3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7" y="954352"/>
            <a:ext cx="8312727" cy="49492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CB85D7-6E3B-4B7C-A5FE-2F96E2762296}"/>
              </a:ext>
            </a:extLst>
          </p:cNvPr>
          <p:cNvSpPr txBox="1"/>
          <p:nvPr/>
        </p:nvSpPr>
        <p:spPr>
          <a:xfrm>
            <a:off x="216054" y="265112"/>
            <a:ext cx="8055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</a:rPr>
              <a:t>User setting for experimental study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912AED-9DD1-49DF-A4B6-B0D6ED8E3364}"/>
              </a:ext>
            </a:extLst>
          </p:cNvPr>
          <p:cNvSpPr txBox="1"/>
          <p:nvPr/>
        </p:nvSpPr>
        <p:spPr>
          <a:xfrm>
            <a:off x="3224187" y="6131223"/>
            <a:ext cx="5539670" cy="382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자세한 변수 설명은 해당 파일 </a:t>
            </a:r>
            <a:r>
              <a:rPr lang="ko-KR" altLang="en-US" b="1"/>
              <a:t>내 코드 참고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82368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8697F85-46AD-4949-83B6-593D6716D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2177"/>
            <a:ext cx="7557025" cy="49336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209AE5-9F4E-49FD-BE7C-EA29FD91B563}"/>
              </a:ext>
            </a:extLst>
          </p:cNvPr>
          <p:cNvSpPr txBox="1"/>
          <p:nvPr/>
        </p:nvSpPr>
        <p:spPr>
          <a:xfrm>
            <a:off x="216054" y="265112"/>
            <a:ext cx="8055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</a:rPr>
              <a:t>GMM</a:t>
            </a:r>
            <a:r>
              <a:rPr lang="ko-KR" altLang="en-US" sz="2400" b="1" dirty="0">
                <a:solidFill>
                  <a:schemeClr val="accent1"/>
                </a:solidFill>
              </a:rPr>
              <a:t> </a:t>
            </a:r>
            <a:r>
              <a:rPr lang="en-US" altLang="ko-KR" sz="2400" b="1" dirty="0">
                <a:solidFill>
                  <a:schemeClr val="accent1"/>
                </a:solidFill>
              </a:rPr>
              <a:t>Fitting</a:t>
            </a:r>
            <a:r>
              <a:rPr lang="ko-KR" altLang="en-US" sz="2400" b="1" dirty="0">
                <a:solidFill>
                  <a:schemeClr val="accent1"/>
                </a:solidFill>
              </a:rPr>
              <a:t> </a:t>
            </a:r>
            <a:r>
              <a:rPr lang="en-US" altLang="ko-KR" sz="2400" b="1" dirty="0">
                <a:solidFill>
                  <a:schemeClr val="accent1"/>
                </a:solidFill>
              </a:rPr>
              <a:t>Option: full COV type // # Cluster: 1-4 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215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70EDD6F-4493-4324-A23E-36220ABFFC3E}"/>
              </a:ext>
            </a:extLst>
          </p:cNvPr>
          <p:cNvSpPr/>
          <p:nvPr/>
        </p:nvSpPr>
        <p:spPr>
          <a:xfrm>
            <a:off x="-18714" y="2411920"/>
            <a:ext cx="9181428" cy="2034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dirty="0">
                <a:solidFill>
                  <a:schemeClr val="tx1"/>
                </a:solidFill>
              </a:rPr>
              <a:t>Install</a:t>
            </a:r>
            <a:r>
              <a:rPr lang="ko-KR" altLang="en-US" sz="4800" b="1" dirty="0">
                <a:solidFill>
                  <a:schemeClr val="tx1"/>
                </a:solidFill>
              </a:rPr>
              <a:t> </a:t>
            </a:r>
            <a:r>
              <a:rPr lang="en-US" altLang="ko-KR" sz="4800" b="1" dirty="0">
                <a:solidFill>
                  <a:schemeClr val="tx1"/>
                </a:solidFill>
              </a:rPr>
              <a:t>Virtual Environment of Python</a:t>
            </a:r>
            <a:endParaRPr lang="ko-KR" alt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23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r="16250" b="52592"/>
          <a:stretch/>
        </p:blipFill>
        <p:spPr>
          <a:xfrm>
            <a:off x="901700" y="4109839"/>
            <a:ext cx="7658100" cy="10064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08EEE7-344D-4D33-902B-14DCA9CFF97D}"/>
              </a:ext>
            </a:extLst>
          </p:cNvPr>
          <p:cNvSpPr txBox="1"/>
          <p:nvPr/>
        </p:nvSpPr>
        <p:spPr>
          <a:xfrm>
            <a:off x="544484" y="1870998"/>
            <a:ext cx="80550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1"/>
                </a:solidFill>
              </a:rPr>
              <a:t>Result of Recursive GMM for Caisson #1</a:t>
            </a:r>
            <a:endParaRPr lang="ko-KR" altLang="en-US" sz="5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346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C0A32F-50A7-43B3-9F64-B13C7BD3CA20}"/>
              </a:ext>
            </a:extLst>
          </p:cNvPr>
          <p:cNvSpPr txBox="1"/>
          <p:nvPr/>
        </p:nvSpPr>
        <p:spPr>
          <a:xfrm>
            <a:off x="223393" y="274319"/>
            <a:ext cx="2678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Signal: CG 1</a:t>
            </a:r>
            <a:endParaRPr lang="ko-KR" altLang="en-US" sz="36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CCC81B-DC03-42AB-A847-600572D0D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89982"/>
            <a:ext cx="4226338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A591C23-8984-4950-B33E-0F4BE492A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50" y="1289982"/>
            <a:ext cx="3505091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B58566F-BA94-401B-B1D1-2499AD9248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298" y="3978000"/>
            <a:ext cx="4256000" cy="288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C0599D-850E-4738-B8F9-01182110558D}"/>
              </a:ext>
            </a:extLst>
          </p:cNvPr>
          <p:cNvSpPr txBox="1"/>
          <p:nvPr/>
        </p:nvSpPr>
        <p:spPr>
          <a:xfrm>
            <a:off x="4664089" y="412818"/>
            <a:ext cx="4479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</a:rPr>
              <a:t># initial training set: 1000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8AFF25-6835-448B-98B3-E6BA6203B3BB}"/>
              </a:ext>
            </a:extLst>
          </p:cNvPr>
          <p:cNvSpPr txBox="1"/>
          <p:nvPr/>
        </p:nvSpPr>
        <p:spPr>
          <a:xfrm>
            <a:off x="2094295" y="920650"/>
            <a:ext cx="225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Test setup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322383-3D67-46C4-B7F0-58D12AB62356}"/>
              </a:ext>
            </a:extLst>
          </p:cNvPr>
          <p:cNvSpPr txBox="1"/>
          <p:nvPr/>
        </p:nvSpPr>
        <p:spPr>
          <a:xfrm>
            <a:off x="4874789" y="920650"/>
            <a:ext cx="362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Threshold for initial Baseline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63D0C5-5F49-46A9-B3A0-5306E50850F9}"/>
              </a:ext>
            </a:extLst>
          </p:cNvPr>
          <p:cNvSpPr txBox="1"/>
          <p:nvPr/>
        </p:nvSpPr>
        <p:spPr>
          <a:xfrm>
            <a:off x="-174111" y="5020470"/>
            <a:ext cx="2495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Result of Anomaly detection using Recursive GMM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F3131A-0138-4E87-AC7A-78400A536404}"/>
              </a:ext>
            </a:extLst>
          </p:cNvPr>
          <p:cNvSpPr txBox="1"/>
          <p:nvPr/>
        </p:nvSpPr>
        <p:spPr>
          <a:xfrm>
            <a:off x="6504077" y="5219452"/>
            <a:ext cx="26399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C00000"/>
                </a:solidFill>
              </a:rPr>
              <a:t>상시 그림 정열과 내용은 이후 결과 정리 슬라이드도 동일</a:t>
            </a:r>
          </a:p>
        </p:txBody>
      </p:sp>
    </p:spTree>
    <p:extLst>
      <p:ext uri="{BB962C8B-B14F-4D97-AF65-F5344CB8AC3E}">
        <p14:creationId xmlns:p14="http://schemas.microsoft.com/office/powerpoint/2010/main" val="3378725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C0A32F-50A7-43B3-9F64-B13C7BD3CA20}"/>
              </a:ext>
            </a:extLst>
          </p:cNvPr>
          <p:cNvSpPr txBox="1"/>
          <p:nvPr/>
        </p:nvSpPr>
        <p:spPr>
          <a:xfrm>
            <a:off x="223393" y="274319"/>
            <a:ext cx="2678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Signal: CG 1</a:t>
            </a:r>
            <a:endParaRPr lang="ko-KR" altLang="en-US" sz="3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C0599D-850E-4738-B8F9-01182110558D}"/>
              </a:ext>
            </a:extLst>
          </p:cNvPr>
          <p:cNvSpPr txBox="1"/>
          <p:nvPr/>
        </p:nvSpPr>
        <p:spPr>
          <a:xfrm>
            <a:off x="4664089" y="412818"/>
            <a:ext cx="4479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</a:rPr>
              <a:t># initial training set: 2000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9848D3-941E-46BD-B315-0054E21D1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89" y="1039233"/>
            <a:ext cx="4226339" cy="252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07B1744-6BDB-4DD9-A5C0-CE8BEB4333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73" y="1039233"/>
            <a:ext cx="3505091" cy="252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1CD8FDF-9AB6-4CF1-827B-0C2E2CAB62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398" y="3703681"/>
            <a:ext cx="4256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324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C0A32F-50A7-43B3-9F64-B13C7BD3CA20}"/>
              </a:ext>
            </a:extLst>
          </p:cNvPr>
          <p:cNvSpPr txBox="1"/>
          <p:nvPr/>
        </p:nvSpPr>
        <p:spPr>
          <a:xfrm>
            <a:off x="223393" y="274319"/>
            <a:ext cx="2678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Signal: CG 2</a:t>
            </a:r>
            <a:endParaRPr lang="ko-KR" altLang="en-US" sz="3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C0599D-850E-4738-B8F9-01182110558D}"/>
              </a:ext>
            </a:extLst>
          </p:cNvPr>
          <p:cNvSpPr txBox="1"/>
          <p:nvPr/>
        </p:nvSpPr>
        <p:spPr>
          <a:xfrm>
            <a:off x="4664089" y="412818"/>
            <a:ext cx="4479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</a:rPr>
              <a:t># initial training set: 1000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DE9BFC5-1A43-443B-8D07-0AC1E0043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040" y="1181631"/>
            <a:ext cx="4226339" cy="252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DF1DAA4-485C-4C7D-855C-6037383F0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21" y="1181631"/>
            <a:ext cx="3505091" cy="252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359F444-45FB-4B8F-AB6B-00700B948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166" y="3741250"/>
            <a:ext cx="4256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17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C0A32F-50A7-43B3-9F64-B13C7BD3CA20}"/>
              </a:ext>
            </a:extLst>
          </p:cNvPr>
          <p:cNvSpPr txBox="1"/>
          <p:nvPr/>
        </p:nvSpPr>
        <p:spPr>
          <a:xfrm>
            <a:off x="223393" y="274319"/>
            <a:ext cx="2678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Signal: CG 2</a:t>
            </a:r>
            <a:endParaRPr lang="ko-KR" altLang="en-US" sz="3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C0599D-850E-4738-B8F9-01182110558D}"/>
              </a:ext>
            </a:extLst>
          </p:cNvPr>
          <p:cNvSpPr txBox="1"/>
          <p:nvPr/>
        </p:nvSpPr>
        <p:spPr>
          <a:xfrm>
            <a:off x="4664089" y="412818"/>
            <a:ext cx="4479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</a:rPr>
              <a:t># initial training set: 2000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35B44D-5483-4F98-9BA1-1FFB815CE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912" y="1099814"/>
            <a:ext cx="4226339" cy="25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29D0ED-C60B-4FAE-8554-E67CFC3C2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04" y="1194382"/>
            <a:ext cx="3505091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7E61966-C86D-43DB-8849-71BE964A4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081" y="3893546"/>
            <a:ext cx="4256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28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C0A32F-50A7-43B3-9F64-B13C7BD3CA20}"/>
              </a:ext>
            </a:extLst>
          </p:cNvPr>
          <p:cNvSpPr txBox="1"/>
          <p:nvPr/>
        </p:nvSpPr>
        <p:spPr>
          <a:xfrm>
            <a:off x="223393" y="274319"/>
            <a:ext cx="2678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Signal: TT1</a:t>
            </a:r>
            <a:endParaRPr lang="ko-KR" altLang="en-US" sz="3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C0599D-850E-4738-B8F9-01182110558D}"/>
              </a:ext>
            </a:extLst>
          </p:cNvPr>
          <p:cNvSpPr txBox="1"/>
          <p:nvPr/>
        </p:nvSpPr>
        <p:spPr>
          <a:xfrm>
            <a:off x="4664089" y="412818"/>
            <a:ext cx="4479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</a:rPr>
              <a:t># initial training set: 1000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19E0A3-6EB0-4210-8846-995814346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102" y="3849484"/>
            <a:ext cx="4256000" cy="288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6BE43C0-58B9-4FE0-9E03-E3A48BEE3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102" y="1140455"/>
            <a:ext cx="4226339" cy="252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50A711B-F506-4B97-A8AD-588FE5C0A9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54" y="1125067"/>
            <a:ext cx="3505091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648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C0A32F-50A7-43B3-9F64-B13C7BD3CA20}"/>
              </a:ext>
            </a:extLst>
          </p:cNvPr>
          <p:cNvSpPr txBox="1"/>
          <p:nvPr/>
        </p:nvSpPr>
        <p:spPr>
          <a:xfrm>
            <a:off x="223393" y="274319"/>
            <a:ext cx="2678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Signal: TT1</a:t>
            </a:r>
            <a:endParaRPr lang="ko-KR" altLang="en-US" sz="3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C0599D-850E-4738-B8F9-01182110558D}"/>
              </a:ext>
            </a:extLst>
          </p:cNvPr>
          <p:cNvSpPr txBox="1"/>
          <p:nvPr/>
        </p:nvSpPr>
        <p:spPr>
          <a:xfrm>
            <a:off x="4664089" y="412818"/>
            <a:ext cx="4479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</a:rPr>
              <a:t># initial training set: 2000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D8E72B-3DB8-417F-865B-9E4C3147C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000" y="3703681"/>
            <a:ext cx="4256000" cy="288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04E6ED-959A-4FD6-8AE8-3F5CF2A58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198" y="1038260"/>
            <a:ext cx="4226339" cy="252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A0D1B9E-CFDD-43E9-B0B6-322F73E397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52" y="1038260"/>
            <a:ext cx="3505091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55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C0A32F-50A7-43B3-9F64-B13C7BD3CA20}"/>
              </a:ext>
            </a:extLst>
          </p:cNvPr>
          <p:cNvSpPr txBox="1"/>
          <p:nvPr/>
        </p:nvSpPr>
        <p:spPr>
          <a:xfrm>
            <a:off x="223393" y="274319"/>
            <a:ext cx="2678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Signal: TT2</a:t>
            </a:r>
            <a:endParaRPr lang="ko-KR" altLang="en-US" sz="3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C0599D-850E-4738-B8F9-01182110558D}"/>
              </a:ext>
            </a:extLst>
          </p:cNvPr>
          <p:cNvSpPr txBox="1"/>
          <p:nvPr/>
        </p:nvSpPr>
        <p:spPr>
          <a:xfrm>
            <a:off x="4664089" y="412818"/>
            <a:ext cx="4479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</a:rPr>
              <a:t># initial training set: 1000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77F03B-5AAE-4F3B-9CBF-2054C3B03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598" y="1165855"/>
            <a:ext cx="4226339" cy="25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19402F0-B9A7-4690-AB5B-424312082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73" y="1165855"/>
            <a:ext cx="3505091" cy="252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70DB205-02A1-4A59-8C4D-6475FD5E4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444" y="3703681"/>
            <a:ext cx="430030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17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C0A32F-50A7-43B3-9F64-B13C7BD3CA20}"/>
              </a:ext>
            </a:extLst>
          </p:cNvPr>
          <p:cNvSpPr txBox="1"/>
          <p:nvPr/>
        </p:nvSpPr>
        <p:spPr>
          <a:xfrm>
            <a:off x="223393" y="274319"/>
            <a:ext cx="2678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Signal: TT2</a:t>
            </a:r>
            <a:endParaRPr lang="ko-KR" altLang="en-US" sz="3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C0599D-850E-4738-B8F9-01182110558D}"/>
              </a:ext>
            </a:extLst>
          </p:cNvPr>
          <p:cNvSpPr txBox="1"/>
          <p:nvPr/>
        </p:nvSpPr>
        <p:spPr>
          <a:xfrm>
            <a:off x="4664089" y="412818"/>
            <a:ext cx="4479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</a:rPr>
              <a:t># initial training set: 2000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383338-C3BF-4E7E-B4CA-AF95635A8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935" y="3703681"/>
            <a:ext cx="4300307" cy="288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F459FE-F28E-4F23-AFFB-DE9E82A3F1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012238"/>
            <a:ext cx="4226339" cy="252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4D758E-7B4A-4F79-BF49-46CB0381A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05" y="1012238"/>
            <a:ext cx="3505091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92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E08EEE7-344D-4D33-902B-14DCA9CFF97D}"/>
              </a:ext>
            </a:extLst>
          </p:cNvPr>
          <p:cNvSpPr txBox="1"/>
          <p:nvPr/>
        </p:nvSpPr>
        <p:spPr>
          <a:xfrm>
            <a:off x="544484" y="1870998"/>
            <a:ext cx="80550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1"/>
                </a:solidFill>
              </a:rPr>
              <a:t>Result of Recursive GMM for Caisson #2</a:t>
            </a:r>
            <a:endParaRPr lang="ko-KR" altLang="en-US" sz="5400" b="1" dirty="0">
              <a:solidFill>
                <a:schemeClr val="accent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52232ED-1B15-43C1-928E-AF783F8D9837}"/>
              </a:ext>
            </a:extLst>
          </p:cNvPr>
          <p:cNvGrpSpPr/>
          <p:nvPr/>
        </p:nvGrpSpPr>
        <p:grpSpPr>
          <a:xfrm>
            <a:off x="901700" y="4109839"/>
            <a:ext cx="7697817" cy="756742"/>
            <a:chOff x="901700" y="4109839"/>
            <a:chExt cx="7697817" cy="756742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2"/>
            <a:srcRect r="16250" b="78230"/>
            <a:stretch/>
          </p:blipFill>
          <p:spPr>
            <a:xfrm>
              <a:off x="901700" y="4109839"/>
              <a:ext cx="7658100" cy="462162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0CF7D75-5B13-418B-A04A-88E1F7B6DA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7377" r="16250" b="38747"/>
            <a:stretch/>
          </p:blipFill>
          <p:spPr>
            <a:xfrm>
              <a:off x="941417" y="4572001"/>
              <a:ext cx="7658100" cy="294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6442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FFAEAD-12B7-4EC3-93A4-C7E3F82FF5CA}"/>
              </a:ext>
            </a:extLst>
          </p:cNvPr>
          <p:cNvSpPr txBox="1"/>
          <p:nvPr/>
        </p:nvSpPr>
        <p:spPr>
          <a:xfrm>
            <a:off x="216054" y="535411"/>
            <a:ext cx="8055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1. </a:t>
            </a:r>
            <a:r>
              <a:rPr lang="ko-KR" altLang="en-US" b="1" dirty="0">
                <a:solidFill>
                  <a:schemeClr val="accent1"/>
                </a:solidFill>
              </a:rPr>
              <a:t>프로그램 설치</a:t>
            </a:r>
            <a:r>
              <a:rPr lang="en-US" altLang="ko-KR" b="1" dirty="0">
                <a:solidFill>
                  <a:schemeClr val="accent1"/>
                </a:solidFill>
              </a:rPr>
              <a:t>: Anaconda</a:t>
            </a:r>
            <a:r>
              <a:rPr lang="ko-KR" altLang="en-US" b="1" dirty="0">
                <a:solidFill>
                  <a:schemeClr val="accent1"/>
                </a:solidFill>
              </a:rPr>
              <a:t> 및 </a:t>
            </a:r>
            <a:r>
              <a:rPr lang="en-US" altLang="ko-KR" b="1" dirty="0">
                <a:solidFill>
                  <a:schemeClr val="accent1"/>
                </a:solidFill>
              </a:rPr>
              <a:t>Git</a:t>
            </a:r>
            <a:r>
              <a:rPr lang="ko-KR" altLang="en-US" b="1" dirty="0">
                <a:solidFill>
                  <a:schemeClr val="accent1"/>
                </a:solidFill>
              </a:rPr>
              <a:t> 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1540ED-62CC-4E57-80ED-55C734A4A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7" y="904743"/>
            <a:ext cx="8312727" cy="249958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7275C79-6E17-40B1-B3B8-3887D7555ED3}"/>
              </a:ext>
            </a:extLst>
          </p:cNvPr>
          <p:cNvSpPr/>
          <p:nvPr/>
        </p:nvSpPr>
        <p:spPr>
          <a:xfrm>
            <a:off x="1933113" y="3059668"/>
            <a:ext cx="2912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https://www.anaconda.com/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37B567-6E5B-4FA9-88F9-EC6B3B1908EC}"/>
              </a:ext>
            </a:extLst>
          </p:cNvPr>
          <p:cNvSpPr/>
          <p:nvPr/>
        </p:nvSpPr>
        <p:spPr>
          <a:xfrm>
            <a:off x="6019950" y="1467158"/>
            <a:ext cx="2710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https://gitforwindows.org/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6661B0B-6D94-41FC-9D37-45749B8505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741"/>
          <a:stretch/>
        </p:blipFill>
        <p:spPr>
          <a:xfrm>
            <a:off x="415637" y="4368016"/>
            <a:ext cx="8312727" cy="15852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5FA188-1383-4195-9DE2-0745E0005451}"/>
              </a:ext>
            </a:extLst>
          </p:cNvPr>
          <p:cNvSpPr txBox="1"/>
          <p:nvPr/>
        </p:nvSpPr>
        <p:spPr>
          <a:xfrm>
            <a:off x="216054" y="3942072"/>
            <a:ext cx="8055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2. Clone Git repository (</a:t>
            </a:r>
            <a:r>
              <a:rPr lang="ko-KR" altLang="en-US" b="1" dirty="0" err="1">
                <a:solidFill>
                  <a:schemeClr val="accent1"/>
                </a:solidFill>
              </a:rPr>
              <a:t>깃허브</a:t>
            </a:r>
            <a:r>
              <a:rPr lang="ko-KR" altLang="en-US" b="1" dirty="0">
                <a:solidFill>
                  <a:schemeClr val="accent1"/>
                </a:solidFill>
              </a:rPr>
              <a:t> 저장소 내 파일 다운로드</a:t>
            </a:r>
            <a:r>
              <a:rPr lang="en-US" altLang="ko-KR" b="1" dirty="0">
                <a:solidFill>
                  <a:schemeClr val="accent1"/>
                </a:solidFill>
              </a:rPr>
              <a:t>)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963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C0A32F-50A7-43B3-9F64-B13C7BD3CA20}"/>
              </a:ext>
            </a:extLst>
          </p:cNvPr>
          <p:cNvSpPr txBox="1"/>
          <p:nvPr/>
        </p:nvSpPr>
        <p:spPr>
          <a:xfrm>
            <a:off x="223393" y="274319"/>
            <a:ext cx="2678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Signal: CG 3</a:t>
            </a:r>
            <a:endParaRPr lang="ko-KR" altLang="en-US" sz="3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C0599D-850E-4738-B8F9-01182110558D}"/>
              </a:ext>
            </a:extLst>
          </p:cNvPr>
          <p:cNvSpPr txBox="1"/>
          <p:nvPr/>
        </p:nvSpPr>
        <p:spPr>
          <a:xfrm>
            <a:off x="4664089" y="412818"/>
            <a:ext cx="4479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</a:rPr>
              <a:t># initial training set: 1000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8AFF25-6835-448B-98B3-E6BA6203B3BB}"/>
              </a:ext>
            </a:extLst>
          </p:cNvPr>
          <p:cNvSpPr txBox="1"/>
          <p:nvPr/>
        </p:nvSpPr>
        <p:spPr>
          <a:xfrm>
            <a:off x="2094295" y="920650"/>
            <a:ext cx="225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Test setup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322383-3D67-46C4-B7F0-58D12AB62356}"/>
              </a:ext>
            </a:extLst>
          </p:cNvPr>
          <p:cNvSpPr txBox="1"/>
          <p:nvPr/>
        </p:nvSpPr>
        <p:spPr>
          <a:xfrm>
            <a:off x="4874789" y="920650"/>
            <a:ext cx="362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Threshold for initial Baseline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63D0C5-5F49-46A9-B3A0-5306E50850F9}"/>
              </a:ext>
            </a:extLst>
          </p:cNvPr>
          <p:cNvSpPr txBox="1"/>
          <p:nvPr/>
        </p:nvSpPr>
        <p:spPr>
          <a:xfrm>
            <a:off x="-174111" y="5020470"/>
            <a:ext cx="2495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Result of Anomaly detection using Recursive GMM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F3131A-0138-4E87-AC7A-78400A536404}"/>
              </a:ext>
            </a:extLst>
          </p:cNvPr>
          <p:cNvSpPr txBox="1"/>
          <p:nvPr/>
        </p:nvSpPr>
        <p:spPr>
          <a:xfrm>
            <a:off x="6504077" y="5219452"/>
            <a:ext cx="26399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C00000"/>
                </a:solidFill>
              </a:rPr>
              <a:t>상시 그림 정열과 내용은 이후 결과 정리 슬라이드도 동일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E3A0DC-EE88-4201-A86C-4A4D40806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52" y="1373991"/>
            <a:ext cx="3505091" cy="25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DFA417-C583-4650-80AF-F1C71A144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920" y="3978000"/>
            <a:ext cx="4214154" cy="288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3EB7413-3FE8-4E62-A3B1-FDF4D4ACD8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373991"/>
            <a:ext cx="4226339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7439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0C0599D-850E-4738-B8F9-01182110558D}"/>
              </a:ext>
            </a:extLst>
          </p:cNvPr>
          <p:cNvSpPr txBox="1"/>
          <p:nvPr/>
        </p:nvSpPr>
        <p:spPr>
          <a:xfrm>
            <a:off x="4664089" y="412818"/>
            <a:ext cx="4479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</a:rPr>
              <a:t># initial training set: 2000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AFFFDD-3D75-4C6A-B845-8EC30702C385}"/>
              </a:ext>
            </a:extLst>
          </p:cNvPr>
          <p:cNvSpPr txBox="1"/>
          <p:nvPr/>
        </p:nvSpPr>
        <p:spPr>
          <a:xfrm>
            <a:off x="223393" y="274319"/>
            <a:ext cx="2678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Signal: CG 3</a:t>
            </a:r>
            <a:endParaRPr lang="ko-KR" altLang="en-US" sz="36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BE7A06-9002-475F-8E30-782C836BE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198" y="1176014"/>
            <a:ext cx="4226339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B125D3B-F4C8-4F62-BE27-CBC84F931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52" y="1176014"/>
            <a:ext cx="3505091" cy="252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4AD8039-028F-4B38-AFAC-D36913E19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077" y="3897890"/>
            <a:ext cx="4233846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442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C0A32F-50A7-43B3-9F64-B13C7BD3CA20}"/>
              </a:ext>
            </a:extLst>
          </p:cNvPr>
          <p:cNvSpPr txBox="1"/>
          <p:nvPr/>
        </p:nvSpPr>
        <p:spPr>
          <a:xfrm>
            <a:off x="223393" y="274319"/>
            <a:ext cx="2678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Signal: CG4</a:t>
            </a:r>
            <a:endParaRPr lang="ko-KR" altLang="en-US" sz="3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C0599D-850E-4738-B8F9-01182110558D}"/>
              </a:ext>
            </a:extLst>
          </p:cNvPr>
          <p:cNvSpPr txBox="1"/>
          <p:nvPr/>
        </p:nvSpPr>
        <p:spPr>
          <a:xfrm>
            <a:off x="4664089" y="412818"/>
            <a:ext cx="4479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</a:rPr>
              <a:t># initial training set: 1000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8031B9-8981-4C64-B4F7-87C881671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65855"/>
            <a:ext cx="4226339" cy="25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F937DEF-0158-4CBD-BD5E-C66F9667E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73" y="1086485"/>
            <a:ext cx="3505091" cy="252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0758C47-6428-4935-A819-A8D2E32FFB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890" y="3836302"/>
            <a:ext cx="4214154" cy="288000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81AC3379-9EC1-4BD1-890C-CBF7B1ECE8A0}"/>
              </a:ext>
            </a:extLst>
          </p:cNvPr>
          <p:cNvSpPr/>
          <p:nvPr/>
        </p:nvSpPr>
        <p:spPr>
          <a:xfrm>
            <a:off x="4279900" y="4080932"/>
            <a:ext cx="384189" cy="4868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B0C594-5B02-42B3-8F43-5BB0FD4F0B0A}"/>
              </a:ext>
            </a:extLst>
          </p:cNvPr>
          <p:cNvSpPr txBox="1"/>
          <p:nvPr/>
        </p:nvSpPr>
        <p:spPr>
          <a:xfrm>
            <a:off x="906518" y="3896266"/>
            <a:ext cx="154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Faulty signal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D361A1-CBED-4E1C-971C-F5FAE9B847DF}"/>
              </a:ext>
            </a:extLst>
          </p:cNvPr>
          <p:cNvCxnSpPr/>
          <p:nvPr/>
        </p:nvCxnSpPr>
        <p:spPr>
          <a:xfrm>
            <a:off x="2689890" y="4080932"/>
            <a:ext cx="1515474" cy="1734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6DEDE3D-3B74-4456-92E6-0F31DE7FF883}"/>
              </a:ext>
            </a:extLst>
          </p:cNvPr>
          <p:cNvSpPr txBox="1"/>
          <p:nvPr/>
        </p:nvSpPr>
        <p:spPr>
          <a:xfrm>
            <a:off x="7037083" y="5091980"/>
            <a:ext cx="18662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Due to faulty signal, anomaly performance is degraded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4587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AE6FDE1B-0CBF-436D-B996-844EA35DB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650" y="3708709"/>
            <a:ext cx="4233846" cy="288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C0A32F-50A7-43B3-9F64-B13C7BD3CA20}"/>
              </a:ext>
            </a:extLst>
          </p:cNvPr>
          <p:cNvSpPr txBox="1"/>
          <p:nvPr/>
        </p:nvSpPr>
        <p:spPr>
          <a:xfrm>
            <a:off x="223393" y="274319"/>
            <a:ext cx="2678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Signal: CG4</a:t>
            </a:r>
            <a:endParaRPr lang="ko-KR" altLang="en-US" sz="3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C0599D-850E-4738-B8F9-01182110558D}"/>
              </a:ext>
            </a:extLst>
          </p:cNvPr>
          <p:cNvSpPr txBox="1"/>
          <p:nvPr/>
        </p:nvSpPr>
        <p:spPr>
          <a:xfrm>
            <a:off x="4664089" y="412818"/>
            <a:ext cx="4479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</a:rPr>
              <a:t># initial training set: 2000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CB7DDF3-BCE3-4059-A6A1-1DDBC41ED73D}"/>
              </a:ext>
            </a:extLst>
          </p:cNvPr>
          <p:cNvSpPr/>
          <p:nvPr/>
        </p:nvSpPr>
        <p:spPr>
          <a:xfrm>
            <a:off x="4075660" y="3994572"/>
            <a:ext cx="384189" cy="4868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253FE2-22DA-412E-90C8-55F8579C6D27}"/>
              </a:ext>
            </a:extLst>
          </p:cNvPr>
          <p:cNvSpPr txBox="1"/>
          <p:nvPr/>
        </p:nvSpPr>
        <p:spPr>
          <a:xfrm>
            <a:off x="702278" y="3809906"/>
            <a:ext cx="154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Faulty signal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96EEBA-5D1F-4C15-8695-613531793251}"/>
              </a:ext>
            </a:extLst>
          </p:cNvPr>
          <p:cNvCxnSpPr/>
          <p:nvPr/>
        </p:nvCxnSpPr>
        <p:spPr>
          <a:xfrm>
            <a:off x="2485650" y="3994572"/>
            <a:ext cx="1515474" cy="1734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785A7C73-38D4-41CB-B7BE-EBFCC84FD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742" y="936038"/>
            <a:ext cx="4226339" cy="252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39160ED-B81C-4C7F-8BFF-18D0B52EA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19" y="936038"/>
            <a:ext cx="3505091" cy="2520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83AFCEC-A4F8-47C1-8D6A-FE4983C3B381}"/>
              </a:ext>
            </a:extLst>
          </p:cNvPr>
          <p:cNvSpPr txBox="1"/>
          <p:nvPr/>
        </p:nvSpPr>
        <p:spPr>
          <a:xfrm>
            <a:off x="7037083" y="4860974"/>
            <a:ext cx="18662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Due to faulty signal, anomaly performance is degraded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632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DE3FC5D-7B0B-401F-9014-7D2A6555FAA2}"/>
              </a:ext>
            </a:extLst>
          </p:cNvPr>
          <p:cNvSpPr txBox="1"/>
          <p:nvPr/>
        </p:nvSpPr>
        <p:spPr>
          <a:xfrm>
            <a:off x="223393" y="274319"/>
            <a:ext cx="2678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Signal: TT3</a:t>
            </a:r>
            <a:endParaRPr lang="ko-KR" altLang="en-US" sz="3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7C4523-6E01-4635-A37D-035DE7497D17}"/>
              </a:ext>
            </a:extLst>
          </p:cNvPr>
          <p:cNvSpPr txBox="1"/>
          <p:nvPr/>
        </p:nvSpPr>
        <p:spPr>
          <a:xfrm>
            <a:off x="4664089" y="412818"/>
            <a:ext cx="4479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</a:rPr>
              <a:t># initial training set: 1000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75B80B4-629E-4FE1-A197-B92C68F1F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077" y="3828098"/>
            <a:ext cx="4233846" cy="288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7F4E6AF-3D89-4E10-8629-4FD471554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047" y="1114374"/>
            <a:ext cx="4226339" cy="252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847ADDD-58F6-4261-B3B2-0452F24E1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59" y="1114374"/>
            <a:ext cx="3507636" cy="2520000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0C266148-10AD-4C99-AC15-7A02AC54EE1F}"/>
              </a:ext>
            </a:extLst>
          </p:cNvPr>
          <p:cNvSpPr/>
          <p:nvPr/>
        </p:nvSpPr>
        <p:spPr>
          <a:xfrm>
            <a:off x="3546271" y="4369958"/>
            <a:ext cx="384189" cy="4868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BB9970-74CD-492C-ADB1-00BF66AE1603}"/>
              </a:ext>
            </a:extLst>
          </p:cNvPr>
          <p:cNvSpPr txBox="1"/>
          <p:nvPr/>
        </p:nvSpPr>
        <p:spPr>
          <a:xfrm>
            <a:off x="437192" y="4185292"/>
            <a:ext cx="154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Faulty signal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B6F8DBA-5806-418D-AC99-E17C9B853A9A}"/>
              </a:ext>
            </a:extLst>
          </p:cNvPr>
          <p:cNvCxnSpPr/>
          <p:nvPr/>
        </p:nvCxnSpPr>
        <p:spPr>
          <a:xfrm>
            <a:off x="1956261" y="4369958"/>
            <a:ext cx="1515474" cy="1734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7DB5BC3-EABE-4E70-BE4E-A897979D792C}"/>
              </a:ext>
            </a:extLst>
          </p:cNvPr>
          <p:cNvSpPr txBox="1"/>
          <p:nvPr/>
        </p:nvSpPr>
        <p:spPr>
          <a:xfrm>
            <a:off x="7037083" y="4860974"/>
            <a:ext cx="18662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Due to faulty signal, anomaly performance is degraded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522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C0A32F-50A7-43B3-9F64-B13C7BD3CA20}"/>
              </a:ext>
            </a:extLst>
          </p:cNvPr>
          <p:cNvSpPr txBox="1"/>
          <p:nvPr/>
        </p:nvSpPr>
        <p:spPr>
          <a:xfrm>
            <a:off x="223393" y="274319"/>
            <a:ext cx="2678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Signal: TT3</a:t>
            </a:r>
            <a:endParaRPr lang="ko-KR" altLang="en-US" sz="3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C0599D-850E-4738-B8F9-01182110558D}"/>
              </a:ext>
            </a:extLst>
          </p:cNvPr>
          <p:cNvSpPr txBox="1"/>
          <p:nvPr/>
        </p:nvSpPr>
        <p:spPr>
          <a:xfrm>
            <a:off x="4664089" y="412818"/>
            <a:ext cx="4479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</a:rPr>
              <a:t># initial training set: 2000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1CEBD2-D523-4DB5-9890-CE8C4EFF8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743" y="1165855"/>
            <a:ext cx="4226339" cy="25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2CAEB67-EFCE-40AE-A0A9-5642DE04A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91" y="1165855"/>
            <a:ext cx="3507636" cy="252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82551FD-B57F-4068-9CFF-1C5B448A0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044" y="3703681"/>
            <a:ext cx="4256000" cy="2880000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5C00D912-AF90-4091-B05E-2CCC01F02714}"/>
              </a:ext>
            </a:extLst>
          </p:cNvPr>
          <p:cNvSpPr/>
          <p:nvPr/>
        </p:nvSpPr>
        <p:spPr>
          <a:xfrm>
            <a:off x="3748400" y="4273707"/>
            <a:ext cx="384189" cy="4868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3A42AE-353F-43B6-843C-9776EC7DF0D3}"/>
              </a:ext>
            </a:extLst>
          </p:cNvPr>
          <p:cNvSpPr txBox="1"/>
          <p:nvPr/>
        </p:nvSpPr>
        <p:spPr>
          <a:xfrm>
            <a:off x="639321" y="4089041"/>
            <a:ext cx="154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Faulty signal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4D73CDF-88EA-4A65-A664-29A21C020ABA}"/>
              </a:ext>
            </a:extLst>
          </p:cNvPr>
          <p:cNvCxnSpPr/>
          <p:nvPr/>
        </p:nvCxnSpPr>
        <p:spPr>
          <a:xfrm>
            <a:off x="2158390" y="4273707"/>
            <a:ext cx="1515474" cy="1734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9BE5990-3E6E-42F8-9BE2-B5D777C4F622}"/>
              </a:ext>
            </a:extLst>
          </p:cNvPr>
          <p:cNvSpPr txBox="1"/>
          <p:nvPr/>
        </p:nvSpPr>
        <p:spPr>
          <a:xfrm>
            <a:off x="7037083" y="4860974"/>
            <a:ext cx="18662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Due to faulty signal, anomaly performance is degraded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3883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DE3FC5D-7B0B-401F-9014-7D2A6555FAA2}"/>
              </a:ext>
            </a:extLst>
          </p:cNvPr>
          <p:cNvSpPr txBox="1"/>
          <p:nvPr/>
        </p:nvSpPr>
        <p:spPr>
          <a:xfrm>
            <a:off x="223393" y="274319"/>
            <a:ext cx="2678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Signal: TT4</a:t>
            </a:r>
            <a:endParaRPr lang="ko-KR" altLang="en-US" sz="3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7C4523-6E01-4635-A37D-035DE7497D17}"/>
              </a:ext>
            </a:extLst>
          </p:cNvPr>
          <p:cNvSpPr txBox="1"/>
          <p:nvPr/>
        </p:nvSpPr>
        <p:spPr>
          <a:xfrm>
            <a:off x="4664089" y="412818"/>
            <a:ext cx="4479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</a:rPr>
              <a:t># initial training set: 1000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D91A26-71A9-45CD-89E8-355A481D0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660" y="1115622"/>
            <a:ext cx="4226339" cy="252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2B818CC-E03D-4735-BAC6-4FB6ADCA0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61" y="1107928"/>
            <a:ext cx="3505091" cy="252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7587B56-8F3B-452D-89D1-F77753E5AC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23" y="3815207"/>
            <a:ext cx="4300307" cy="288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3A4A65-7D84-4E9C-AD01-41D5686CE6F4}"/>
              </a:ext>
            </a:extLst>
          </p:cNvPr>
          <p:cNvSpPr txBox="1"/>
          <p:nvPr/>
        </p:nvSpPr>
        <p:spPr>
          <a:xfrm>
            <a:off x="6943768" y="4860974"/>
            <a:ext cx="20529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Algorithm is not working well with this kind of signals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7258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C0A32F-50A7-43B3-9F64-B13C7BD3CA20}"/>
              </a:ext>
            </a:extLst>
          </p:cNvPr>
          <p:cNvSpPr txBox="1"/>
          <p:nvPr/>
        </p:nvSpPr>
        <p:spPr>
          <a:xfrm>
            <a:off x="223393" y="274319"/>
            <a:ext cx="2678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Signal: TT4</a:t>
            </a:r>
            <a:endParaRPr lang="ko-KR" altLang="en-US" sz="3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C0599D-850E-4738-B8F9-01182110558D}"/>
              </a:ext>
            </a:extLst>
          </p:cNvPr>
          <p:cNvSpPr txBox="1"/>
          <p:nvPr/>
        </p:nvSpPr>
        <p:spPr>
          <a:xfrm>
            <a:off x="4664089" y="412818"/>
            <a:ext cx="4479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</a:rPr>
              <a:t># initial training set: 2000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6F2773-525D-4B55-B06C-475704DB9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086487"/>
            <a:ext cx="4226339" cy="25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49C2C3-4ECB-48F6-8E33-FA29FEE52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73" y="1086487"/>
            <a:ext cx="3505091" cy="252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AD5462-318B-4B6C-BFAA-0AE0F84DE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000" y="3824833"/>
            <a:ext cx="4256000" cy="288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6D95B6-1AB6-4E3C-A027-BF63182D367D}"/>
              </a:ext>
            </a:extLst>
          </p:cNvPr>
          <p:cNvSpPr txBox="1"/>
          <p:nvPr/>
        </p:nvSpPr>
        <p:spPr>
          <a:xfrm>
            <a:off x="6943768" y="4860974"/>
            <a:ext cx="20529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Algorithm is not working well with this kind of signals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9626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1EF88D8-A2D4-4F34-B3F1-B7C73F81CB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877"/>
          <a:stretch/>
        </p:blipFill>
        <p:spPr>
          <a:xfrm>
            <a:off x="1750457" y="969470"/>
            <a:ext cx="5476775" cy="36374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22FFDF-9C76-470D-A1F3-5EF29847D13E}"/>
              </a:ext>
            </a:extLst>
          </p:cNvPr>
          <p:cNvSpPr txBox="1"/>
          <p:nvPr/>
        </p:nvSpPr>
        <p:spPr>
          <a:xfrm>
            <a:off x="1476618" y="138473"/>
            <a:ext cx="6444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</a:rPr>
              <a:t>Possible reasons for failure of Recursive GMM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AA2ABA-7FA2-42C9-BC14-1E1988F1C35F}"/>
              </a:ext>
            </a:extLst>
          </p:cNvPr>
          <p:cNvSpPr txBox="1"/>
          <p:nvPr/>
        </p:nvSpPr>
        <p:spPr>
          <a:xfrm>
            <a:off x="770021" y="600138"/>
            <a:ext cx="7603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Some faulty signal </a:t>
            </a:r>
            <a:r>
              <a:rPr lang="en-US" altLang="ko-KR" dirty="0">
                <a:sym typeface="Wingdings" panose="05000000000000000000" pitchFamily="2" charset="2"/>
              </a:rPr>
              <a:t> Need to remove outlier in Initial training set 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A88B01F-AA11-4934-934D-5A3AC4CC70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422"/>
          <a:stretch/>
        </p:blipFill>
        <p:spPr>
          <a:xfrm>
            <a:off x="1833613" y="5028371"/>
            <a:ext cx="5476775" cy="17921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107DC5-0D73-4903-A4D5-B7FC705F13BF}"/>
              </a:ext>
            </a:extLst>
          </p:cNvPr>
          <p:cNvSpPr txBox="1"/>
          <p:nvPr/>
        </p:nvSpPr>
        <p:spPr>
          <a:xfrm>
            <a:off x="770020" y="4659039"/>
            <a:ext cx="7960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Signal of having monotonical increasing trend </a:t>
            </a:r>
            <a:r>
              <a:rPr lang="en-US" altLang="ko-KR" dirty="0">
                <a:sym typeface="Wingdings" panose="05000000000000000000" pitchFamily="2" charset="2"/>
              </a:rPr>
              <a:t> Limitation of univariate GMM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98362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F0AF73-2DB5-41B2-8765-CC677A9FD148}"/>
              </a:ext>
            </a:extLst>
          </p:cNvPr>
          <p:cNvSpPr txBox="1"/>
          <p:nvPr/>
        </p:nvSpPr>
        <p:spPr>
          <a:xfrm>
            <a:off x="1476618" y="138473"/>
            <a:ext cx="6444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</a:rPr>
              <a:t>Possible solution for this limitation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64F645-1CD9-4625-8F1F-7B5B19ED2A35}"/>
              </a:ext>
            </a:extLst>
          </p:cNvPr>
          <p:cNvSpPr txBox="1"/>
          <p:nvPr/>
        </p:nvSpPr>
        <p:spPr>
          <a:xfrm>
            <a:off x="770021" y="863223"/>
            <a:ext cx="7603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KNN with conformal prediction</a:t>
            </a:r>
            <a:endParaRPr lang="ko-KR" altLang="en-US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5AFABC-D99F-4E0D-AE85-6806FB952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979" y="1478384"/>
            <a:ext cx="5971612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70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FFAEAD-12B7-4EC3-93A4-C7E3F82FF5CA}"/>
              </a:ext>
            </a:extLst>
          </p:cNvPr>
          <p:cNvSpPr txBox="1"/>
          <p:nvPr/>
        </p:nvSpPr>
        <p:spPr>
          <a:xfrm>
            <a:off x="216054" y="535411"/>
            <a:ext cx="8055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3. </a:t>
            </a:r>
            <a:r>
              <a:rPr lang="ko-KR" altLang="en-US" b="1" dirty="0">
                <a:solidFill>
                  <a:schemeClr val="accent1"/>
                </a:solidFill>
              </a:rPr>
              <a:t>코드</a:t>
            </a:r>
            <a:r>
              <a:rPr lang="en-US" altLang="ko-KR" b="1" dirty="0">
                <a:solidFill>
                  <a:schemeClr val="accent1"/>
                </a:solidFill>
              </a:rPr>
              <a:t> </a:t>
            </a:r>
            <a:r>
              <a:rPr lang="ko-KR" altLang="en-US" b="1" dirty="0">
                <a:solidFill>
                  <a:schemeClr val="accent1"/>
                </a:solidFill>
              </a:rPr>
              <a:t>실행을 위한 가상환경</a:t>
            </a:r>
            <a:r>
              <a:rPr lang="en-US" altLang="ko-KR" b="1" dirty="0">
                <a:solidFill>
                  <a:schemeClr val="accent1"/>
                </a:solidFill>
              </a:rPr>
              <a:t>(Virtual</a:t>
            </a:r>
            <a:r>
              <a:rPr lang="ko-KR" altLang="en-US" b="1" dirty="0">
                <a:solidFill>
                  <a:schemeClr val="accent1"/>
                </a:solidFill>
              </a:rPr>
              <a:t> </a:t>
            </a:r>
            <a:r>
              <a:rPr lang="en-US" altLang="ko-KR" b="1" dirty="0">
                <a:solidFill>
                  <a:schemeClr val="accent1"/>
                </a:solidFill>
              </a:rPr>
              <a:t>Environment) </a:t>
            </a:r>
            <a:r>
              <a:rPr lang="ko-KR" altLang="en-US" b="1" dirty="0">
                <a:solidFill>
                  <a:schemeClr val="accent1"/>
                </a:solidFill>
              </a:rPr>
              <a:t>생성</a:t>
            </a:r>
            <a:r>
              <a:rPr lang="en-US" altLang="ko-KR" b="1" dirty="0">
                <a:solidFill>
                  <a:schemeClr val="accent1"/>
                </a:solidFill>
              </a:rPr>
              <a:t>: </a:t>
            </a:r>
            <a:r>
              <a:rPr lang="en-US" altLang="ko-KR" b="1" dirty="0" err="1">
                <a:solidFill>
                  <a:schemeClr val="accent1"/>
                </a:solidFill>
              </a:rPr>
              <a:t>yml</a:t>
            </a:r>
            <a:r>
              <a:rPr lang="en-US" altLang="ko-KR" b="1" dirty="0">
                <a:solidFill>
                  <a:schemeClr val="accent1"/>
                </a:solidFill>
              </a:rPr>
              <a:t> </a:t>
            </a:r>
            <a:r>
              <a:rPr lang="ko-KR" altLang="en-US" b="1" dirty="0">
                <a:solidFill>
                  <a:schemeClr val="accent1"/>
                </a:solidFill>
              </a:rPr>
              <a:t>파일 활용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663239B-A039-44DF-B464-A79A466735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594"/>
          <a:stretch/>
        </p:blipFill>
        <p:spPr>
          <a:xfrm>
            <a:off x="415637" y="904743"/>
            <a:ext cx="8312727" cy="321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254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70EDD6F-4493-4324-A23E-36220ABFFC3E}"/>
              </a:ext>
            </a:extLst>
          </p:cNvPr>
          <p:cNvSpPr/>
          <p:nvPr/>
        </p:nvSpPr>
        <p:spPr>
          <a:xfrm>
            <a:off x="-18714" y="2411920"/>
            <a:ext cx="9181428" cy="2034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dirty="0">
                <a:solidFill>
                  <a:schemeClr val="tx1"/>
                </a:solidFill>
              </a:rPr>
              <a:t>Part</a:t>
            </a:r>
            <a:r>
              <a:rPr lang="ko-KR" altLang="en-US" sz="4800" b="1" dirty="0">
                <a:solidFill>
                  <a:schemeClr val="tx1"/>
                </a:solidFill>
              </a:rPr>
              <a:t> </a:t>
            </a:r>
            <a:r>
              <a:rPr lang="en-US" altLang="ko-KR" sz="4800" b="1" dirty="0">
                <a:solidFill>
                  <a:schemeClr val="tx1"/>
                </a:solidFill>
              </a:rPr>
              <a:t>2.</a:t>
            </a:r>
            <a:r>
              <a:rPr lang="ko-KR" altLang="en-US" sz="4800" b="1" dirty="0">
                <a:solidFill>
                  <a:schemeClr val="tx1"/>
                </a:solidFill>
              </a:rPr>
              <a:t> </a:t>
            </a:r>
            <a:r>
              <a:rPr lang="en-US" altLang="ko-KR" sz="4800" b="1" dirty="0">
                <a:solidFill>
                  <a:schemeClr val="tx1"/>
                </a:solidFill>
              </a:rPr>
              <a:t>Anomaly detection using recursive PCA: Multivariate</a:t>
            </a:r>
            <a:endParaRPr lang="ko-KR" alt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1055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A114AC3-F2A8-4D35-A2B6-0F7A1EFDC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989" y="1029884"/>
            <a:ext cx="6870023" cy="47982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2398D6-526D-49A8-B7CB-B0ED58147F61}"/>
              </a:ext>
            </a:extLst>
          </p:cNvPr>
          <p:cNvSpPr txBox="1"/>
          <p:nvPr/>
        </p:nvSpPr>
        <p:spPr>
          <a:xfrm>
            <a:off x="3224187" y="2373319"/>
            <a:ext cx="5539670" cy="382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자세한 코드 설명은 해당 파일 내 주석으로</a:t>
            </a:r>
            <a:r>
              <a:rPr lang="en-US" altLang="ko-KR" b="1" dirty="0"/>
              <a:t> </a:t>
            </a:r>
            <a:r>
              <a:rPr lang="ko-KR" altLang="en-US" b="1" dirty="0"/>
              <a:t>표시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D87745-EEE2-4FE1-B682-FD12D859DB52}"/>
              </a:ext>
            </a:extLst>
          </p:cNvPr>
          <p:cNvSpPr txBox="1"/>
          <p:nvPr/>
        </p:nvSpPr>
        <p:spPr>
          <a:xfrm>
            <a:off x="216054" y="265112"/>
            <a:ext cx="8055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Source Code: </a:t>
            </a:r>
            <a:r>
              <a:rPr lang="en-US" altLang="ko-KR" sz="2400" b="1" dirty="0">
                <a:solidFill>
                  <a:schemeClr val="accent1"/>
                </a:solidFill>
              </a:rPr>
              <a:t>Step2_Anomaly_detection_using_PCA.ipynb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9447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CB85D7-6E3B-4B7C-A5FE-2F96E2762296}"/>
              </a:ext>
            </a:extLst>
          </p:cNvPr>
          <p:cNvSpPr txBox="1"/>
          <p:nvPr/>
        </p:nvSpPr>
        <p:spPr>
          <a:xfrm>
            <a:off x="216054" y="265112"/>
            <a:ext cx="8055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</a:rPr>
              <a:t>User setting for experimental study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912AED-9DD1-49DF-A4B6-B0D6ED8E3364}"/>
              </a:ext>
            </a:extLst>
          </p:cNvPr>
          <p:cNvSpPr txBox="1"/>
          <p:nvPr/>
        </p:nvSpPr>
        <p:spPr>
          <a:xfrm>
            <a:off x="3224187" y="6131223"/>
            <a:ext cx="5539670" cy="382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자세한 변수 설명은 해당 파일 </a:t>
            </a:r>
            <a:r>
              <a:rPr lang="ko-KR" altLang="en-US" b="1"/>
              <a:t>내 코드 참고</a:t>
            </a:r>
            <a:endParaRPr lang="ko-KR" altLang="en-US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AC93380-7D55-45B3-91B4-0314659BE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00100"/>
            <a:ext cx="7557025" cy="50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961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70EDD6F-4493-4324-A23E-36220ABFFC3E}"/>
              </a:ext>
            </a:extLst>
          </p:cNvPr>
          <p:cNvSpPr/>
          <p:nvPr/>
        </p:nvSpPr>
        <p:spPr>
          <a:xfrm>
            <a:off x="-18714" y="2411920"/>
            <a:ext cx="9181428" cy="2034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dirty="0">
                <a:solidFill>
                  <a:schemeClr val="tx1"/>
                </a:solidFill>
              </a:rPr>
              <a:t>Trouble shooting</a:t>
            </a:r>
            <a:endParaRPr lang="ko-KR" alt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305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4249278-BA40-4CBD-8123-172340135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6" y="917930"/>
            <a:ext cx="8312728" cy="5022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2A1ECD-5B09-4C08-9BA3-8526556E8941}"/>
              </a:ext>
            </a:extLst>
          </p:cNvPr>
          <p:cNvSpPr txBox="1"/>
          <p:nvPr/>
        </p:nvSpPr>
        <p:spPr>
          <a:xfrm>
            <a:off x="216054" y="149021"/>
            <a:ext cx="80550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1"/>
                </a:solidFill>
              </a:rPr>
              <a:t>Trouble</a:t>
            </a:r>
            <a:r>
              <a:rPr lang="ko-KR" altLang="en-US" sz="3200" b="1" dirty="0">
                <a:solidFill>
                  <a:schemeClr val="accent1"/>
                </a:solidFill>
              </a:rPr>
              <a:t> </a:t>
            </a:r>
            <a:r>
              <a:rPr lang="en-US" altLang="ko-KR" sz="3200" b="1" dirty="0">
                <a:solidFill>
                  <a:schemeClr val="accent1"/>
                </a:solidFill>
              </a:rPr>
              <a:t>Shooting #1</a:t>
            </a:r>
            <a:endParaRPr lang="ko-KR" altLang="en-US" sz="3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287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FFAEAD-12B7-4EC3-93A4-C7E3F82FF5CA}"/>
              </a:ext>
            </a:extLst>
          </p:cNvPr>
          <p:cNvSpPr txBox="1"/>
          <p:nvPr/>
        </p:nvSpPr>
        <p:spPr>
          <a:xfrm>
            <a:off x="216054" y="149021"/>
            <a:ext cx="80550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1"/>
                </a:solidFill>
              </a:rPr>
              <a:t>Trouble</a:t>
            </a:r>
            <a:r>
              <a:rPr lang="ko-KR" altLang="en-US" sz="3200" b="1" dirty="0">
                <a:solidFill>
                  <a:schemeClr val="accent1"/>
                </a:solidFill>
              </a:rPr>
              <a:t> </a:t>
            </a:r>
            <a:r>
              <a:rPr lang="en-US" altLang="ko-KR" sz="3200" b="1" dirty="0">
                <a:solidFill>
                  <a:schemeClr val="accent1"/>
                </a:solidFill>
              </a:rPr>
              <a:t>Shooting #2</a:t>
            </a:r>
            <a:endParaRPr lang="ko-KR" altLang="en-US" sz="32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91A12A-8D2A-4513-BABA-EDAE0CE94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00988"/>
            <a:ext cx="7557025" cy="557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96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FFAEAD-12B7-4EC3-93A4-C7E3F82FF5CA}"/>
              </a:ext>
            </a:extLst>
          </p:cNvPr>
          <p:cNvSpPr txBox="1"/>
          <p:nvPr/>
        </p:nvSpPr>
        <p:spPr>
          <a:xfrm>
            <a:off x="216054" y="149021"/>
            <a:ext cx="80550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1"/>
                </a:solidFill>
              </a:rPr>
              <a:t>Trouble</a:t>
            </a:r>
            <a:r>
              <a:rPr lang="ko-KR" altLang="en-US" sz="3200" b="1" dirty="0">
                <a:solidFill>
                  <a:schemeClr val="accent1"/>
                </a:solidFill>
              </a:rPr>
              <a:t> </a:t>
            </a:r>
            <a:r>
              <a:rPr lang="en-US" altLang="ko-KR" sz="3200" b="1" dirty="0">
                <a:solidFill>
                  <a:schemeClr val="accent1"/>
                </a:solidFill>
              </a:rPr>
              <a:t>Shooting #3</a:t>
            </a:r>
            <a:endParaRPr lang="ko-KR" altLang="en-US" sz="3200" b="1" dirty="0">
              <a:solidFill>
                <a:schemeClr val="accen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C422AC3-4605-4B49-B181-2DC710616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7" y="842798"/>
            <a:ext cx="8312727" cy="562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187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70EDD6F-4493-4324-A23E-36220ABFFC3E}"/>
              </a:ext>
            </a:extLst>
          </p:cNvPr>
          <p:cNvSpPr/>
          <p:nvPr/>
        </p:nvSpPr>
        <p:spPr>
          <a:xfrm>
            <a:off x="-18714" y="2411920"/>
            <a:ext cx="9181428" cy="2034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dirty="0">
                <a:solidFill>
                  <a:schemeClr val="tx1"/>
                </a:solidFill>
              </a:rPr>
              <a:t>Exploratory Data Analysis</a:t>
            </a:r>
            <a:endParaRPr lang="ko-KR" alt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785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390</TotalTime>
  <Words>588</Words>
  <Application>Microsoft Office PowerPoint</Application>
  <PresentationFormat>화면 슬라이드 쇼(4:3)</PresentationFormat>
  <Paragraphs>97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8" baseType="lpstr"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seung-Seop Jin</dc:creator>
  <cp:lastModifiedBy>seung-Seop Jin</cp:lastModifiedBy>
  <cp:revision>76</cp:revision>
  <dcterms:created xsi:type="dcterms:W3CDTF">2023-10-12T08:22:59Z</dcterms:created>
  <dcterms:modified xsi:type="dcterms:W3CDTF">2023-11-02T08:58:11Z</dcterms:modified>
</cp:coreProperties>
</file>